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sldIdLst>
    <p:sldId id="260" r:id="rId2"/>
    <p:sldId id="258" r:id="rId3"/>
    <p:sldId id="551" r:id="rId4"/>
    <p:sldId id="572" r:id="rId5"/>
    <p:sldId id="261" r:id="rId6"/>
    <p:sldId id="265" r:id="rId7"/>
    <p:sldId id="270" r:id="rId8"/>
    <p:sldId id="271" r:id="rId9"/>
    <p:sldId id="266" r:id="rId10"/>
    <p:sldId id="267" r:id="rId11"/>
    <p:sldId id="573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588" r:id="rId37"/>
    <p:sldId id="596" r:id="rId38"/>
    <p:sldId id="589" r:id="rId39"/>
    <p:sldId id="590" r:id="rId40"/>
    <p:sldId id="591" r:id="rId41"/>
    <p:sldId id="595" r:id="rId42"/>
    <p:sldId id="592" r:id="rId43"/>
    <p:sldId id="593" r:id="rId44"/>
    <p:sldId id="597" r:id="rId45"/>
    <p:sldId id="594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  <p:sldId id="619" r:id="rId68"/>
    <p:sldId id="620" r:id="rId69"/>
    <p:sldId id="621" r:id="rId70"/>
    <p:sldId id="622" r:id="rId71"/>
    <p:sldId id="623" r:id="rId72"/>
    <p:sldId id="624" r:id="rId73"/>
    <p:sldId id="625" r:id="rId74"/>
    <p:sldId id="626" r:id="rId75"/>
    <p:sldId id="628" r:id="rId76"/>
    <p:sldId id="627" r:id="rId77"/>
    <p:sldId id="62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62626"/>
    <a:srgbClr val="FF00CB"/>
    <a:srgbClr val="5151FF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02"/>
    <p:restoredTop sz="94676"/>
  </p:normalViewPr>
  <p:slideViewPr>
    <p:cSldViewPr snapToGrid="0" snapToObjects="1" showGuides="1">
      <p:cViewPr varScale="1">
        <p:scale>
          <a:sx n="120" d="100"/>
          <a:sy n="120" d="100"/>
        </p:scale>
        <p:origin x="1672" y="184"/>
      </p:cViewPr>
      <p:guideLst>
        <p:guide orient="horz" pos="709"/>
        <p:guide pos="2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80036-D26A-B341-B034-B9FD2002476C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754B-849D-2349-9DA7-2029B90F5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e2a8dc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e2a8dc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89972e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89972e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a7cbd7e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a7cbd7e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581edcf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581edcf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440c11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440c11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8440c1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8440c1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89972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89972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89972e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e89972e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89972e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89972e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89972e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e89972e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89972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89972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89972e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89972e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5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1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7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1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85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52AE-C3AD-F64D-9D8B-E93D532416B6}" type="datetimeFigureOut">
              <a:rPr lang="ru-RU" smtClean="0"/>
              <a:t>19.10.2023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58A9-E26C-2E48-A76A-79B1CD9F9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PnR5vCcxVSRN-VdLX86fgH0fYx-LwMJ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6VGMdfp8xvsBNBhMttWlzsJHuLKXPc6D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2oZnJRXir3GrjzHHZtqcmNkr89OfL9y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RHrjbGAdMKI5WVmlzgcvfBxwUI65ah-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colab.research.google.com/drive/1ORHrjbGAdMKI5WVmlzgcvfBxwUI65ah-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3DAD7-96C5-2441-A99D-6DEE1C62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90" y="178676"/>
            <a:ext cx="8711165" cy="1639491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  <a:latin typeface="Consolas" charset="0"/>
                <a:cs typeface="Consolas" charset="0"/>
              </a:rPr>
              <a:t>Теория вероятностей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F196A-0719-F34C-B4AC-31A46D93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842" y="4896603"/>
            <a:ext cx="5487158" cy="107721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Владимир Анатольевич Судаков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9CE4C-0A07-5049-8B5F-232E1C68F429}"/>
              </a:ext>
            </a:extLst>
          </p:cNvPr>
          <p:cNvSpPr txBox="1"/>
          <p:nvPr/>
        </p:nvSpPr>
        <p:spPr>
          <a:xfrm>
            <a:off x="1906293" y="2288820"/>
            <a:ext cx="54871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00B0F0"/>
                </a:solidFill>
                <a:latin typeface="Consolas" charset="0"/>
                <a:cs typeface="Consolas" charset="0"/>
              </a:rPr>
              <a:t>Математическая статистика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312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8D5F9-E302-A944-BF6E-AE48D29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78"/>
            <a:ext cx="7886700" cy="1325563"/>
          </a:xfrm>
        </p:spPr>
        <p:txBody>
          <a:bodyPr/>
          <a:lstStyle/>
          <a:p>
            <a:r>
              <a:rPr lang="ru-RU" dirty="0"/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Если данных много, то простой статистический ряд не удобен</a:t>
                </a:r>
              </a:p>
              <a:p>
                <a:r>
                  <a:rPr lang="ru-RU" dirty="0"/>
                  <a:t>Разделим наблюдения на разряды и посчитаем частоты попадания: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Таблица с интервалами разрядов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/>
                  <a:t> называется статистическим рядом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Что делать если значение попало на границу интервалов?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54EAD9F-F251-1944-A313-D87D92BD7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2541"/>
                <a:ext cx="7886700" cy="5209012"/>
              </a:xfrm>
              <a:blipFill>
                <a:blip r:embed="rId2"/>
                <a:stretch>
                  <a:fillRect l="-1286" t="-2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924BB-DEB9-924A-80FC-7946CFF6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7" y="4159896"/>
            <a:ext cx="757464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32E37-6FB1-0549-B4E5-1054BE5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посмотрим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C2864-B582-144A-B2FB-68298D4C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https://colab.research.google.com/drive/1PnR5vCcxVSRN-VdLX86fgH0fYx-LwMJL</a:t>
            </a:r>
            <a:endParaRPr lang="en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94D30-3675-0F43-ACD4-D58F44A8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статистической функции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/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078F4-80F0-4044-970C-B86F8C3FF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70" y="1926929"/>
                <a:ext cx="4327451" cy="4164089"/>
              </a:xfrm>
              <a:prstGeom prst="rect">
                <a:avLst/>
              </a:prstGeom>
              <a:blipFill>
                <a:blip r:embed="rId2"/>
                <a:stretch>
                  <a:fillRect b="-50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5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446539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Описательная статистика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Описательная статистика предоставляет способы фиксации свойств данного набора данных/выборки.</a:t>
            </a:r>
            <a:endParaRPr lang="en" dirty="0"/>
          </a:p>
          <a:p>
            <a:r>
              <a:rPr lang="ru-RU" dirty="0">
                <a:solidFill>
                  <a:srgbClr val="FF0000"/>
                </a:solidFill>
              </a:rPr>
              <a:t>Меры центральной тенденции описывают центр распределения данных.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Меры вариации или изменчивости описывают разброс данных, т.е. насколько далеко измерения лежат от центра.</a:t>
            </a:r>
            <a:endParaRPr lang="en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57200" y="654812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Мера центральности: среднее значение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637414"/>
            <a:ext cx="8229600" cy="4131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Чтобы вычислить среднее значение, просуммируйте значения и разделите их на количество наблюдений: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выбросов.</a:t>
            </a:r>
            <a:endParaRPr lang="en" dirty="0"/>
          </a:p>
        </p:txBody>
      </p:sp>
      <p:pic>
        <p:nvPicPr>
          <p:cNvPr id="124" name="Google Shape;124;p20" descr="mean-late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13" y="2887619"/>
            <a:ext cx="2796975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descr="Positively Skewed Distribution - Definition, Example &amp; Caus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42" y="4488688"/>
            <a:ext cx="18478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Symmetric and skewed distributions and outliers — Krista King Math | Online  math help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68" y="4822039"/>
            <a:ext cx="2383361" cy="14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A normal distribution with outliers, showing the relative positions of... |  Download Scientific Diagra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18" y="4692513"/>
            <a:ext cx="2306825" cy="1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48907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Другие меры центральности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56615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sz="2400" dirty="0"/>
              <a:t>Медиана представляет собой «серединное» значение.</a:t>
            </a:r>
          </a:p>
          <a:p>
            <a:pPr marL="0" indent="0">
              <a:buNone/>
            </a:pPr>
            <a:r>
              <a:rPr lang="ru-RU" sz="2400" dirty="0"/>
              <a:t>Среднее геометрическое — это корень </a:t>
            </a:r>
            <a:r>
              <a:rPr lang="en" sz="2400" dirty="0"/>
              <a:t>n-</a:t>
            </a:r>
            <a:r>
              <a:rPr lang="ru-RU" sz="2400" dirty="0"/>
              <a:t>й степени из произведения </a:t>
            </a:r>
            <a:r>
              <a:rPr lang="en" sz="2400" dirty="0"/>
              <a:t>n </a:t>
            </a:r>
            <a:r>
              <a:rPr lang="ru-RU" sz="2400" dirty="0"/>
              <a:t>значений: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Среднее геометрическое всегда &lt;= среднее арифметическое и более чувствительно к значениям, близким к нулю.</a:t>
            </a:r>
          </a:p>
          <a:p>
            <a:pPr marL="0" indent="0">
              <a:buNone/>
            </a:pPr>
            <a:r>
              <a:rPr lang="ru-RU" sz="2400" dirty="0"/>
              <a:t>Геометрические средние имеют смысл с соотношениями:</a:t>
            </a:r>
          </a:p>
          <a:p>
            <a:pPr marL="0" indent="0">
              <a:buNone/>
            </a:pPr>
            <a:r>
              <a:rPr lang="ru-RU" sz="2400" dirty="0"/>
              <a:t>  1/2 и 2/1 должны в среднем давать 1.</a:t>
            </a: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10" y="2971800"/>
            <a:ext cx="21240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57200" y="46780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Какая мера лучше всего?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Среднее значение имеет смысл для симметричных распределений без выбросов: например. рост и вес.</a:t>
            </a:r>
          </a:p>
          <a:p>
            <a:pPr marL="0" indent="0">
              <a:buNone/>
            </a:pPr>
            <a:r>
              <a:rPr lang="ru-RU" dirty="0"/>
              <a:t>Медиана лучше подходит для асимметричных распределений или данных с выбросами: например, богатство и доход.</a:t>
            </a:r>
          </a:p>
          <a:p>
            <a:pPr marL="0" indent="0">
              <a:buNone/>
            </a:pPr>
            <a:r>
              <a:rPr lang="ru-RU" dirty="0"/>
              <a:t>Билл Гейтс добавляет 250 долларов к среднему доходу на душу населения, но ничего не добавляет к медиане.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Показатель отклонения: стандартное отклонение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4237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Дисперсия представляет собой квадрат сигмы стандартного отклонения.</a:t>
            </a:r>
          </a:p>
          <a:p>
            <a:pPr marL="0" indent="0">
              <a:buNone/>
            </a:pPr>
            <a:r>
              <a:rPr lang="ru-RU" dirty="0"/>
              <a:t>Мы делим на </a:t>
            </a:r>
            <a:r>
              <a:rPr lang="en" dirty="0"/>
              <a:t>n </a:t>
            </a:r>
            <a:r>
              <a:rPr lang="ru-RU" dirty="0"/>
              <a:t>или </a:t>
            </a:r>
            <a:r>
              <a:rPr lang="en" dirty="0"/>
              <a:t>n-1?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генеральной совокупности делится на </a:t>
            </a:r>
            <a:r>
              <a:rPr lang="en" dirty="0"/>
              <a:t>n, </a:t>
            </a:r>
            <a:r>
              <a:rPr lang="ru-RU" dirty="0"/>
              <a:t>СКО</a:t>
            </a:r>
            <a:r>
              <a:rPr lang="en" dirty="0"/>
              <a:t> </a:t>
            </a:r>
            <a:r>
              <a:rPr lang="ru-RU" dirty="0"/>
              <a:t>выборки на </a:t>
            </a:r>
            <a:r>
              <a:rPr lang="en" dirty="0"/>
              <a:t>n-1</a:t>
            </a:r>
            <a:r>
              <a:rPr lang="ru-RU" dirty="0"/>
              <a:t> (почему – узнаем позже)</a:t>
            </a:r>
            <a:r>
              <a:rPr lang="en" dirty="0"/>
              <a:t>, </a:t>
            </a:r>
            <a:r>
              <a:rPr lang="ru-RU" dirty="0"/>
              <a:t>но для больших </a:t>
            </a:r>
            <a:r>
              <a:rPr lang="en" dirty="0"/>
              <a:t>n n ~ (n-1), </a:t>
            </a:r>
            <a:r>
              <a:rPr lang="ru-RU" dirty="0"/>
              <a:t>так что это не имеет особого значения. 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7" name="Google Shape;147;p23" descr="sig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23" y="2765326"/>
            <a:ext cx="2682200" cy="1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(фондовый рынок)</a:t>
            </a:r>
            <a:endParaRPr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57200" y="1706524"/>
            <a:ext cx="8229600" cy="4505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Отношение «сигнал/шум» измерить сложно, поскольку многое из того, что вы видите, — это всего лишь дисперсия.</a:t>
            </a:r>
          </a:p>
          <a:p>
            <a:pPr marL="0" indent="0">
              <a:buNone/>
            </a:pPr>
            <a:r>
              <a:rPr lang="ru-RU" dirty="0"/>
              <a:t>Рассмотрите возможность измерения относительного «навыка» различных инвесторов фондового рынка.</a:t>
            </a:r>
          </a:p>
          <a:p>
            <a:pPr marL="0" indent="0">
              <a:buNone/>
            </a:pPr>
            <a:r>
              <a:rPr lang="ru-RU" dirty="0"/>
              <a:t>Ежегодные колебания эффективности фондов таковы, что результаты деятельности инвесторов случайны, а это означает, что реальная разница в навыках незначительна.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646175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Интерпретация дисперсии (много моделей)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1920625"/>
            <a:ext cx="8229600" cy="3862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Обычно для каждой задачи мы разрабатываем несколько моделей, от очень простых до сложных.</a:t>
            </a:r>
          </a:p>
          <a:p>
            <a:pPr marL="0" indent="0">
              <a:buNone/>
            </a:pPr>
            <a:r>
              <a:rPr lang="ru-RU" dirty="0"/>
              <a:t>Некоторая разница в производительности будет объяснена простой дисперсией: какие пары обучения/оценки были выбраны, насколько хорошо были оптимизированы параметры и т. д.</a:t>
            </a:r>
          </a:p>
          <a:p>
            <a:pPr marL="0" indent="0">
              <a:buNone/>
            </a:pPr>
            <a:r>
              <a:rPr lang="ru-RU" dirty="0"/>
              <a:t>Небольшой выигрыш в производительности является аргументом в пользу более простых моделей.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72140" y="478437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Вероятность против статистики</a:t>
            </a:r>
            <a:endParaRPr dirty="0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ru-RU" dirty="0"/>
              <a:t>Вероятность занимается прогнозированием вероятности будущих событий, а статистика анализирует частоту прошлых событий.</a:t>
            </a:r>
          </a:p>
          <a:p>
            <a:r>
              <a:rPr lang="ru-RU" dirty="0"/>
              <a:t>Вероятность — это теоретическая часть математики, посвященная следствиям определений, а статистика — это прикладная математика, пытающаяся осмыслить наблюдения из реального мира.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97712" y="138196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Методы уменьшения дисперсии</a:t>
            </a:r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Хотя идти на занятия пешком медленнее, чем ехать на автобусе, разница во времени прибытия меньше.</a:t>
            </a:r>
          </a:p>
          <a:p>
            <a:pPr marL="0" indent="0">
              <a:buNone/>
            </a:pPr>
            <a:r>
              <a:rPr lang="ru-RU" dirty="0"/>
              <a:t>Повторение эксперимента несколько раз уменьшает дисперсию (перекрестная проверка в </a:t>
            </a:r>
            <a:r>
              <a:rPr lang="en" dirty="0"/>
              <a:t>k-</a:t>
            </a:r>
            <a:r>
              <a:rPr lang="ru-RU" dirty="0"/>
              <a:t>кратном размере).</a:t>
            </a:r>
          </a:p>
          <a:p>
            <a:pPr marL="0" indent="0">
              <a:buNone/>
            </a:pPr>
            <a:r>
              <a:rPr lang="ru-RU" dirty="0"/>
              <a:t>То же самое относится и к правильной случайной и детерминированной выборке.</a:t>
            </a:r>
          </a:p>
          <a:p>
            <a:pPr marL="0" indent="0">
              <a:buNone/>
            </a:pPr>
            <a:r>
              <a:rPr lang="ru-RU" dirty="0"/>
              <a:t>Устранение выбросов (если это оправдано) уменьшает дисперсию.</a:t>
            </a:r>
            <a:endParaRPr dirty="0"/>
          </a:p>
        </p:txBody>
      </p:sp>
      <p:pic>
        <p:nvPicPr>
          <p:cNvPr id="174" name="Google Shape;174;p27" descr="Hundreds of students not picked up by South Bend school buses | WSB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857250"/>
            <a:ext cx="1973026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4558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Распределение срока службы картриджей принтера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Распределения с одинаковым средним значением могут выглядеть очень по-разному.</a:t>
            </a:r>
          </a:p>
          <a:p>
            <a:pPr marL="0" indent="0">
              <a:buNone/>
            </a:pPr>
            <a:r>
              <a:rPr lang="ru-RU" dirty="0"/>
              <a:t>Но вместе среднее и стандартное отклонение довольно хорошо характеризуют любое распределение.</a:t>
            </a:r>
            <a:endParaRPr dirty="0"/>
          </a:p>
        </p:txBody>
      </p:sp>
      <p:pic>
        <p:nvPicPr>
          <p:cNvPr id="181" name="Google Shape;181;p28" descr="lightbul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35" y="4429764"/>
            <a:ext cx="5427873" cy="202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53CB-363A-1844-B50E-2D61D2E1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вычисления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/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BC856-BD97-CC43-B20E-95E164FC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7" y="1767385"/>
                <a:ext cx="8180613" cy="4553041"/>
              </a:xfrm>
              <a:prstGeom prst="rect">
                <a:avLst/>
              </a:prstGeom>
              <a:blipFill>
                <a:blip r:embed="rId2"/>
                <a:stretch>
                  <a:fillRect t="-26184" b="-3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5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(1)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при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или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(2)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84EC-8705-AE4D-B98E-755ACD41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198CB4-7222-B34B-BFAB-ACD6B93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7293"/>
            <a:ext cx="7886700" cy="5295014"/>
          </a:xfrm>
        </p:spPr>
        <p:txBody>
          <a:bodyPr>
            <a:normAutofit/>
          </a:bodyPr>
          <a:lstStyle/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Вентцель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Е.С. Теория вероятностей</a:t>
            </a: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Пугачев В.С. Теория вероятностей и математическая статистика</a:t>
            </a:r>
          </a:p>
          <a:p>
            <a:r>
              <a:rPr lang="en" sz="2400" dirty="0" err="1">
                <a:solidFill>
                  <a:srgbClr val="211E1E"/>
                </a:solidFill>
                <a:effectLst/>
                <a:latin typeface="AGaramond"/>
              </a:rPr>
              <a:t>Triola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, Mario F.</a:t>
            </a:r>
            <a:r>
              <a:rPr lang="ru-RU" sz="2400" dirty="0">
                <a:solidFill>
                  <a:srgbClr val="211E1E"/>
                </a:solidFill>
                <a:effectLst/>
                <a:latin typeface="AGaramond"/>
              </a:rPr>
              <a:t> </a:t>
            </a:r>
            <a:r>
              <a:rPr lang="en" sz="2400" dirty="0">
                <a:solidFill>
                  <a:srgbClr val="211E1E"/>
                </a:solidFill>
                <a:effectLst/>
                <a:latin typeface="AGaramond"/>
              </a:rPr>
              <a:t>Elementary statistics </a:t>
            </a:r>
            <a:endParaRPr lang="ru-RU" sz="2400" dirty="0">
              <a:solidFill>
                <a:srgbClr val="211E1E"/>
              </a:solidFill>
              <a:effectLst/>
              <a:latin typeface="AGaramond"/>
            </a:endParaRPr>
          </a:p>
          <a:p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53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практически не зависит от функции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(х)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BE704-43EC-2A45-84C1-8311DBE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статистика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EE543E-1FB4-5043-B7F5-6FD6FDE2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Разработка методов регистрации, описания и анализа статисти­ческих экспериментальных данных, получаемых в результате наблю­дения массовых случайных явлений, составляет предмет специальной науки — математической статистики.</a:t>
            </a:r>
          </a:p>
          <a:p>
            <a:endParaRPr lang="ru-RU" sz="2400" dirty="0"/>
          </a:p>
          <a:p>
            <a:r>
              <a:rPr lang="ru-RU" sz="2400" dirty="0"/>
              <a:t>Задачи математической статистики касаются вопросов обра­ботки наблюдений над массовыми случайными явлениями, но в зави­симости от характера решаемого практического вопроса и от объема имеющегося экспериментального материала эти задачи могут принимать ту или иную форму. </a:t>
            </a:r>
          </a:p>
          <a:p>
            <a:pPr marL="38100" indent="0">
              <a:buNone/>
            </a:pPr>
            <a:endParaRPr lang="ru-RU" sz="24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813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можно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 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поиска закона распределения нужно много наблюдений</a:t>
            </a:r>
          </a:p>
          <a:p>
            <a:r>
              <a:rPr lang="ru-RU" dirty="0"/>
              <a:t>А что делать если их мало?</a:t>
            </a:r>
          </a:p>
          <a:p>
            <a:r>
              <a:rPr lang="ru-RU" dirty="0"/>
              <a:t>На основе ограниченного </a:t>
            </a:r>
            <a:r>
              <a:rPr lang="ru-RU"/>
              <a:t>числа наблюдений можно </a:t>
            </a:r>
            <a:r>
              <a:rPr lang="ru-RU" dirty="0"/>
              <a:t>приблизительно найти параметры законов – мат. ожидание, дисперсия …</a:t>
            </a:r>
          </a:p>
          <a:p>
            <a:r>
              <a:rPr lang="ru-RU" dirty="0"/>
              <a:t>Любая оценка на основе опытов – случайная величина</a:t>
            </a:r>
          </a:p>
          <a:p>
            <a:r>
              <a:rPr lang="ru-RU" dirty="0"/>
              <a:t>Будем заниматься поиском «оценок параметров»</a:t>
            </a:r>
          </a:p>
          <a:p>
            <a:r>
              <a:rPr lang="ru-RU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dirty="0"/>
                  <a:t>Наблюдения </a:t>
                </a:r>
                <a:r>
                  <a:rPr lang="ru-RU" dirty="0" err="1"/>
                  <a:t>сл.величины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Требуется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удовлетворяющую требованиям на следующем слайде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D1AB8-81F2-ED4A-989C-9BB6F5D0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</a:t>
            </a:r>
            <a:r>
              <a:rPr lang="ru-RU" dirty="0" err="1"/>
              <a:t>мат.ожидания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Состоятельность: следует из закона больших чисел</a:t>
                </a:r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Эффективность?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Для нормального закона – эффективна, для других может быть не так.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34A31A5-F86E-9C4D-968E-C8A0D6AE1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8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C997-2541-4341-8FFE-B0C15B42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задачи статистики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FAB6E-EF29-2843-A5C2-CF15DC7A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 закон распределения случайной величины (системы случайных величин)</a:t>
            </a:r>
          </a:p>
          <a:p>
            <a:r>
              <a:rPr lang="ru-RU" dirty="0"/>
              <a:t>Проверить правдоподобие гипотез</a:t>
            </a:r>
          </a:p>
          <a:p>
            <a:r>
              <a:rPr lang="ru-RU" dirty="0"/>
              <a:t>Найти неизвестные параметры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494498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35B95-E1F4-8142-9F82-4822FC1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дисперсии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Предположим: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Состоятельность: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∎</m:t>
                      </m:r>
                    </m:oMath>
                  </m:oMathPara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2000" dirty="0" err="1"/>
                  <a:t>Несмещенность</a:t>
                </a:r>
                <a:r>
                  <a:rPr lang="en-US" sz="2000" dirty="0"/>
                  <a:t>?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7336DA7-A5EB-9148-83E6-03C39C973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4092" b="-309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78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39B85-B1F7-1442-8443-AA129417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Несмещенность</a:t>
            </a:r>
            <a:r>
              <a:rPr lang="ru-RU" dirty="0"/>
              <a:t>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Пусть начало координат будет в точке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dirty="0"/>
                  <a:t>. </a:t>
                </a:r>
                <a:r>
                  <a:rPr lang="ru-RU" dirty="0"/>
                  <a:t>Тогда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 как опыты независимы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7E5B947-EF7F-8841-95F8-24B74BEFA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8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82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126E4-63B5-5145-8E4F-0A36178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Несмещенная оценка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, то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/>
                  <a:t>, поэтому 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состоятельна, то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ru-RU" dirty="0"/>
                  <a:t> состоятельна.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Иногда удобней вычислить: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18763F-7D2B-644D-A404-49B59091B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9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75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7019E-6F16-944E-B1B9-1C5ED2E6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К каким ошибкам может привести замена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r>
                  <a:rPr lang="ru-RU" b="0" dirty="0"/>
                  <a:t>Найти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b="0" dirty="0"/>
                  <a:t>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b="0" dirty="0"/>
                  <a:t>=0.9, 0.95, 0.99, чтобы</a:t>
                </a:r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доверительный интервал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r>
                  <a:rPr lang="ru-RU" dirty="0"/>
                  <a:t>Что тут случайно?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- доверительная вероятность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5CEC9B-4BA1-534B-BECF-1F2152485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5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AA5A0-8709-EE40-BD5E-B19F2E0C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42" y="4765241"/>
            <a:ext cx="7091916" cy="14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C1DFD-2661-2C45-B44D-FE302121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Нахождение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 большом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 (на практике даже для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/>
                  <a:t> </a:t>
                </a:r>
                <a:r>
                  <a:rPr lang="en-US" sz="1600" dirty="0"/>
                  <a:t>10</a:t>
                </a:r>
                <a:r>
                  <a:rPr lang="ru-RU" sz="1600" dirty="0"/>
                  <a:t>-</a:t>
                </a:r>
                <a:r>
                  <a:rPr lang="en-US" sz="1600" dirty="0"/>
                  <a:t>20</a:t>
                </a:r>
                <a:r>
                  <a:rPr lang="ru-RU" sz="1600" dirty="0"/>
                  <a:t>)</a:t>
                </a:r>
                <a:r>
                  <a:rPr lang="en-US" sz="1600" dirty="0"/>
                  <a:t> </a:t>
                </a:r>
                <a:r>
                  <a:rPr lang="ru-RU" sz="16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sz="1600" dirty="0"/>
                  <a:t> приближенно можно считать нормальным. Параметры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Приближенно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966B944-6918-3849-9E42-7585E9D63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567" y="1600200"/>
                <a:ext cx="8229600" cy="4967600"/>
              </a:xfrm>
              <a:blipFill>
                <a:blip r:embed="rId2"/>
                <a:stretch>
                  <a:fillRect t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26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</a:t>
            </a:r>
            <a:r>
              <a:rPr lang="ru-RU" sz="4000" dirty="0" err="1"/>
              <a:t>мат.ожидания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31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C9367-7A73-4C4E-A2A9-9BE7572F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величины не являются независимыми, они зависят от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dirty="0"/>
                  <a:t> куда входят все. Но 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ru-RU" dirty="0"/>
                  <a:t>0</a:t>
                </a:r>
                <a:r>
                  <a:rPr lang="en-US" dirty="0"/>
                  <a:t>—30 </a:t>
                </a:r>
                <a:r>
                  <a:rPr lang="ru-RU" dirty="0"/>
                  <a:t>его можно считать нормальным.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даст невысокую точность</a:t>
                </a:r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25AE3B2-76C3-4A49-902C-C64001E97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4066" r="-1543" b="-3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755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24A23-DA98-CC4B-AC3C-9993E9B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</p:spPr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sz="1400" b="0" dirty="0"/>
                  <a:t> </a:t>
                </a:r>
                <a:r>
                  <a:rPr lang="ru-RU" sz="1400" b="0" dirty="0"/>
                  <a:t>Для нормального </a:t>
                </a:r>
                <a:r>
                  <a:rPr lang="ru-RU" sz="1400" dirty="0"/>
                  <a:t>закона: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Для равномерного закона: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1.8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+1.2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+1.2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400" dirty="0"/>
                  <a:t>Когда закон не известен и нет оснований считать что он сильно отличается от нормального (не обладает заметным эксцессом), то рекомендуется считать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sub>
                    </m:sSub>
                  </m:oMath>
                </a14:m>
                <a:r>
                  <a:rPr lang="ru-RU" sz="1400" dirty="0"/>
                  <a:t> по формуле для нормального закона.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57B3A58-1CDC-2D47-AB01-5D22BF497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6794205" cy="5257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Статистическая помощь! .Общая теория статистики. - 5.9. Моменты  распределения и показатели его формы">
            <a:extLst>
              <a:ext uri="{FF2B5EF4-FFF2-40B4-BE49-F238E27FC236}">
                <a16:creationId xmlns:a16="http://schemas.microsoft.com/office/drawing/2014/main" id="{5613E38A-C4A0-1A46-9CCD-5F3FCDF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32" y="3429000"/>
            <a:ext cx="3191680" cy="16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41F1E-7D1F-0947-9CEF-B8429C95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Пример нахождения доверительного интервала для дисперсии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0A688B-CF23-3246-81F9-52A7701F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https://colab.research.google.com/drive/16VGMdfp8xvsBNBhMttWlzsJHuLKXPc6D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28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DC59C-4FE4-F445-BF00-C738935A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Точные методы построения доверительных интервалов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DCD6F0-178D-2F43-B11A-D1AC6395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точного нахождения доверительных интервалов нужно знать закон распределения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Х</a:t>
            </a:r>
          </a:p>
          <a:p>
            <a:r>
              <a:rPr lang="ru-RU" dirty="0"/>
              <a:t>Параметры этого закона иногда можно и не знать. Задача решается путем перехода к другой случайной величине. </a:t>
            </a:r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40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05B8-E3BD-644F-A4D1-F7452F91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статистическая совокупность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C58A-F928-F24D-9D6A-7347FC46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Дана случайная величина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ru-RU" dirty="0"/>
              <a:t>Совокупность наблюдаемых значений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 </a:t>
            </a:r>
            <a:r>
              <a:rPr lang="ru-RU" dirty="0"/>
              <a:t>- простой статистический ряд (простая статистическая совокупность)</a:t>
            </a:r>
          </a:p>
          <a:p>
            <a:r>
              <a:rPr lang="ru-RU" dirty="0"/>
              <a:t>Статистическая функция распределения </a:t>
            </a:r>
            <a:r>
              <a:rPr lang="en-US" dirty="0"/>
              <a:t>X</a:t>
            </a:r>
            <a:r>
              <a:rPr lang="ru-RU" dirty="0"/>
              <a:t>: 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91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46703-AE68-FB49-A5F9-43617D98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для нормального закона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Подчиняется закону распределения Стьюдента с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-1</a:t>
                </a:r>
                <a:r>
                  <a:rPr lang="en-US" dirty="0"/>
                  <a:t> </a:t>
                </a:r>
                <a:r>
                  <a:rPr lang="ru-RU" dirty="0"/>
                  <a:t>степенью свободы:</a:t>
                </a:r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B67E976-1D06-634E-989E-FFF31A56B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1279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4CCD8F-474D-2542-817F-2D48AADB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90" y="3667937"/>
            <a:ext cx="6931732" cy="24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4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CDEA-1D6C-6341-82D8-02E55D83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Доверительные интервалы </a:t>
            </a:r>
            <a:r>
              <a:rPr lang="ru-RU" dirty="0" err="1"/>
              <a:t>дла</a:t>
            </a:r>
            <a:r>
              <a:rPr lang="ru-RU" dirty="0"/>
              <a:t> нормального закона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имеет распределение хи-квадрат </a:t>
                </a:r>
                <a:r>
                  <a:rPr lang="en-US" dirty="0"/>
                  <a:t>c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степенью свободы.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93110D8-0C71-374C-9920-1854DD385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191" t="-43478" b="-71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484F4-B85F-1543-93AE-61ED3D7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к величине </a:t>
            </a:r>
            <a:r>
              <a:rPr lang="en-US" dirty="0"/>
              <a:t>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8100" indent="0">
                  <a:buNone/>
                </a:pPr>
                <a:endParaRPr lang="en-US" sz="200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Так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четная функция: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таблице можно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по заданному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B3A483E-7F7D-BC41-A347-DD999B4B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512" r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55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</a:t>
            </a:r>
            <a:r>
              <a:rPr lang="ru-RU" dirty="0" err="1"/>
              <a:t>мат.ожидания</a:t>
            </a:r>
            <a:r>
              <a:rPr lang="ru-RU" dirty="0"/>
              <a:t> Т-критерием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182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ru-R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8100" indent="0">
                  <a:buNone/>
                </a:pPr>
                <a:r>
                  <a:rPr lang="ru-RU" sz="2400" dirty="0"/>
                  <a:t>Закон не симметричен</a:t>
                </a:r>
              </a:p>
              <a:p>
                <a:pPr marL="38100" indent="0">
                  <a:buNone/>
                </a:pPr>
                <a:r>
                  <a:rPr lang="ru-RU" sz="2400" dirty="0"/>
                  <a:t>Условимся выбирать интервал так чтобы слева и справа была одинаковая площадь: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357192" cy="4967600"/>
              </a:xfrm>
              <a:blipFill>
                <a:blip r:embed="rId2"/>
                <a:stretch>
                  <a:fillRect l="-759" t="-256" r="-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2F16B6-697B-5B4D-AF0D-955B4C74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2" y="4561367"/>
            <a:ext cx="3955312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41AF1-1DC3-CC47-904F-D257C797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Точный интервал для дисперсии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Равносильно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71C8713-A8BA-2045-9E02-74167F27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600200"/>
                <a:ext cx="8229600" cy="4967600"/>
              </a:xfr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9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88748-54E4-A942-B3E9-578234C2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расчетов</a:t>
            </a:r>
            <a:r>
              <a:rPr lang="en-US" dirty="0"/>
              <a:t> </a:t>
            </a:r>
            <a:r>
              <a:rPr lang="ru-RU" dirty="0"/>
              <a:t>интервала дисперсии </a:t>
            </a:r>
            <a:r>
              <a:rPr lang="en-US" dirty="0"/>
              <a:t>V-</a:t>
            </a:r>
            <a:r>
              <a:rPr lang="ru-RU" dirty="0"/>
              <a:t>критерием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F762F-AD41-1B41-8A66-42C648FD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https://colab.research.google.com/drive/1H2oZnJRXir3GrjzHHZtqcmNkr89OfL9y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7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91F7F-A98D-0F4B-95B5-E2C9FAD1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вероятности по частоте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Оценка вероятности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это среднее сл. величины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ru-RU" dirty="0"/>
                  <a:t>, в каждом опыте она принимает значение 1, если событие произошло и 0, если не произошло.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buNone/>
                </a:pPr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это минимально возможная дисперсия, т.е. оценка эффективна. </a:t>
                </a:r>
              </a:p>
              <a:p>
                <a:pPr marL="381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D3E59B2-E741-F344-8FAF-161CCE574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r="-2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465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CBDC-3D5A-9A48-A96B-9DE59F88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1800" dirty="0"/>
                  <a:t>Если число опытов велико и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1800" dirty="0"/>
                  <a:t> </a:t>
                </a:r>
                <a:r>
                  <a:rPr lang="ru-RU" sz="1800" dirty="0"/>
                  <a:t>не слишком мала и не слишком велика, то распределение частоты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dirty="0"/>
                  <a:t> близко нормальному. Достаточно чтобы </a:t>
                </a:r>
                <a:r>
                  <a:rPr lang="en-US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pn</a:t>
                </a:r>
                <a:r>
                  <a:rPr lang="en-US" sz="1800" dirty="0"/>
                  <a:t> </a:t>
                </a:r>
                <a:r>
                  <a:rPr lang="ru-RU" sz="1800" dirty="0"/>
                  <a:t>и </a:t>
                </a:r>
                <a:r>
                  <a:rPr lang="en-US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qn</a:t>
                </a:r>
                <a:r>
                  <a:rPr lang="en-US" sz="1800" dirty="0"/>
                  <a:t> </a:t>
                </a:r>
                <a:r>
                  <a:rPr lang="ru-RU" sz="1800" dirty="0"/>
                  <a:t>были больше 4-х. 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e>
                        <m:sup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ru-RU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81CFE03A-401F-0E43-A20B-BBF33DC81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4" r="-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05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E8ACC-CDAF-FE48-A40E-9047A7EA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вероятности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</p:spPr>
            <p:txBody>
              <a:bodyPr/>
              <a:lstStyle/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Заменяя неравенство на равенство получим 2 корня:</a:t>
                </a:r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61E6EE7-612C-6C4D-91E9-7670621C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5635256" cy="4967600"/>
              </a:xfrm>
              <a:blipFill>
                <a:blip r:embed="rId2"/>
                <a:stretch>
                  <a:fillRect l="-901" b="-2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8C5D1B5-ABD5-6C46-B510-CEF9CA30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22" y="3087877"/>
            <a:ext cx="4727678" cy="36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4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" y="425274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Визуализация распределений</a:t>
            </a:r>
            <a:endParaRPr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02019" y="2057400"/>
            <a:ext cx="8846288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Продажи </a:t>
            </a:r>
            <a:r>
              <a:rPr lang="en" dirty="0"/>
              <a:t>Apple iPhone </a:t>
            </a:r>
            <a:r>
              <a:rPr lang="ru-RU" dirty="0"/>
              <a:t>стремительно растут, не так ли?</a:t>
            </a:r>
            <a:endParaRPr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26" y="2742938"/>
            <a:ext cx="5709265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10443-D7A8-6B4B-A106-7860B84E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вероятности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DE488E-8668-E548-AE4C-1DE29D368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294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03171-CE3D-F040-A6E4-D053271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dirty="0"/>
                  <a:t>Число наблюдений события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ru-RU" dirty="0"/>
                  <a:t>) в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опытах распределено по биномиальному закону:</a:t>
                </a: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pPr marL="38100" indent="0">
                  <a:buNone/>
                </a:pPr>
                <a:r>
                  <a:rPr lang="ru-RU" dirty="0"/>
                  <a:t>Распределение не симметрично. </a:t>
                </a:r>
              </a:p>
              <a:p>
                <a:pPr marL="38100" indent="0">
                  <a:buNone/>
                </a:pPr>
                <a:r>
                  <a:rPr lang="ru-RU" dirty="0"/>
                  <a:t>Так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прерывистая, то интервала в точности соответствующего доверительной вероятности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может не существовать. </a:t>
                </a:r>
              </a:p>
              <a:p>
                <a:pPr marL="38100" indent="0">
                  <a:buNone/>
                </a:pPr>
                <a:r>
                  <a:rPr lang="ru-RU" dirty="0"/>
                  <a:t>В качестве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возьмем наименьший интервал, вероятность попасть левее или правее которого будет больше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dirty="0"/>
                  <a:t>.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802127F-4ECD-794B-938E-C584A08AF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b="-81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161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9F3F5-F0FA-6440-A35E-A0F2702B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  <a:r>
              <a:rPr lang="en-US" dirty="0"/>
              <a:t> (2)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5C1B586-5A2C-7043-98EF-617E2ADEB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716" b="-4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61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2AF6-7BCB-3542-B4BC-4E45BCAC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ru-RU" dirty="0" err="1"/>
              <a:t>дов.интервала</a:t>
            </a:r>
            <a:r>
              <a:rPr lang="ru-RU" dirty="0"/>
              <a:t> для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dirty="0"/>
              <a:t> </a:t>
            </a:r>
            <a:r>
              <a:rPr lang="ru-RU" dirty="0"/>
              <a:t>для малого числа опытов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201E9A-3231-854D-868E-3196800C2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https://colab.research.google.com/drive/1ORHrjbGAdMKI5WVmlzgcvfBxwUI65ah-</a:t>
            </a:r>
            <a:endParaRPr lang="en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667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83ADB-40EA-4545-8DB0-5F36C613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необходимого числа опытов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2377C9-54DD-7B4F-8572-2F491391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23" y="2539684"/>
            <a:ext cx="5677786" cy="4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02B74-2619-8340-BB5E-6D49F875B56C}"/>
              </a:ext>
            </a:extLst>
          </p:cNvPr>
          <p:cNvSpPr txBox="1"/>
          <p:nvPr/>
        </p:nvSpPr>
        <p:spPr>
          <a:xfrm>
            <a:off x="457200" y="1663743"/>
            <a:ext cx="8314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Проведено 25 опытов, в которых событие А произошло 12 раз. Найти ориентировочно число опытов </a:t>
            </a:r>
            <a:r>
              <a:rPr lang="en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n, </a:t>
            </a:r>
            <a:r>
              <a:rPr lang="ru-RU" sz="1600" b="0" i="0" u="none" strike="noStrike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которое понадобится для того, чтобы с вероятностью = 0.9 ошибка от замены вероятности частотой не превзошла 20%.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76F89-4902-C94F-8C17-54F351C61E29}"/>
              </a:ext>
            </a:extLst>
          </p:cNvPr>
          <p:cNvSpPr txBox="1"/>
          <p:nvPr/>
        </p:nvSpPr>
        <p:spPr>
          <a:xfrm>
            <a:off x="90377" y="5657671"/>
            <a:ext cx="2700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" dirty="0">
                <a:hlinkClick r:id="rId3"/>
              </a:rPr>
              <a:t>https://colab.research.google.com/drive/1ORHrjbGAdMKI5WVmlzgcvfBxwUI65ah-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38055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421D8-99BA-DA4B-AAA5-A0FA5603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необходимого числа опытов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A68E7E-4A84-154A-AE00-F3FD5D7CF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latin typeface="LucidaSansUnicode"/>
              </a:rPr>
              <a:t>П</a:t>
            </a:r>
            <a:r>
              <a:rPr lang="ru-RU" sz="1800" dirty="0">
                <a:effectLst/>
                <a:latin typeface="LucidaSansUnicode"/>
              </a:rPr>
              <a:t>осле выполнения потребного числа опытов может понадобиться новая проверка точности определения вероятности по частоте, так как будет получено в общем случае уже другое значение частоты р*, отличное от наблюденного в ранее проведенных опытах. </a:t>
            </a:r>
          </a:p>
          <a:p>
            <a:r>
              <a:rPr lang="ru-RU" sz="1800" dirty="0">
                <a:effectLst/>
                <a:latin typeface="LucidaSansUnicode"/>
              </a:rPr>
              <a:t>Может оказаться, что число опытов все еще недостаточно для обеспечения необходимой точности, и его придется несколько увеличить. </a:t>
            </a:r>
          </a:p>
          <a:p>
            <a:r>
              <a:rPr lang="ru-RU" sz="1800" dirty="0">
                <a:effectLst/>
                <a:latin typeface="LucidaSansUnicode"/>
              </a:rPr>
              <a:t>Однако первое приближение, полученное описанным выше методом, может служить для ориентировочного предварительного пла­нирования серии опытов с точки зрения требуемого на них времени, денежных затрат и т.д.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2817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CEF80-D386-A341-BF86-1098BACF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числа опытов для малой вероятности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D8E9FF9-C2EE-A54E-8D9C-0782014A08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.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ru-RU" dirty="0"/>
                  <a:t>Дано событие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ru-RU" dirty="0"/>
                  <a:t>, его вероятность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ru-RU" dirty="0"/>
                  <a:t>, Обозначим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/>
                  <a:t> – </a:t>
                </a:r>
                <a:r>
                  <a:rPr lang="ru-RU" dirty="0"/>
                  <a:t>событие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ru-RU" dirty="0"/>
                  <a:t> не появилось ни разу в серии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опытов. </a:t>
                </a:r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rad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" sz="1800" dirty="0">
                    <a:hlinkClick r:id="rId2"/>
                  </a:rPr>
                  <a:t>https://colab.research.google.com/drive/1ORHrjbGAdMKI5WVmlzgcvfBxwUI65ah-</a:t>
                </a:r>
                <a:endParaRPr lang="en" sz="1800" dirty="0"/>
              </a:p>
              <a:p>
                <a:pPr marL="3810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D8E9FF9-C2EE-A54E-8D9C-0782014A0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38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38BB0-1BD0-7E41-B929-3062B5B9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числа опытов для нулевой частоты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3245102-401A-FC4C-BA92-970215B4A4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ru-RU" b="0" dirty="0"/>
              </a:p>
              <a:p>
                <a:pPr marL="38100" indent="0">
                  <a:lnSpc>
                    <a:spcPct val="150000"/>
                  </a:lnSpc>
                  <a:buNone/>
                </a:pPr>
                <a:endParaRPr lang="ru-RU" b="0" dirty="0"/>
              </a:p>
              <a:p>
                <a:pPr marL="38100" indent="0">
                  <a:buNone/>
                </a:pPr>
                <a:r>
                  <a:rPr lang="en" sz="1800" dirty="0">
                    <a:hlinkClick r:id="rId2"/>
                  </a:rPr>
                  <a:t>https://colab.research.google.com/drive/1ORHrjbGAdMKI5WVmlzgcvfBxwUI65ah-</a:t>
                </a:r>
                <a:endParaRPr lang="ru-RU" sz="1800" dirty="0"/>
              </a:p>
              <a:p>
                <a:pPr marL="38100" indent="0">
                  <a:buNone/>
                </a:pPr>
                <a:endParaRPr lang="ru-RU" b="0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ru-RU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33245102-401A-FC4C-BA92-970215B4A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664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57200" y="646200"/>
            <a:ext cx="82296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ru-RU" dirty="0"/>
              <a:t>Насколько взрывным является этот рост на самом деле?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Кумулятивные распределения дают ошибочное представление о темпах роста.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13" y="2980375"/>
            <a:ext cx="5264890" cy="34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02825" y="3317175"/>
            <a:ext cx="32571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Постепенное изменение является производной этой функции, которую трудно визуализировать.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44356-8173-7D4D-8F18-163DDA12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A0223-373A-934D-BF7D-CC833BFB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 ряд углов скольжения самолета в момент сбрасывания бомбы</a:t>
            </a:r>
          </a:p>
          <a:p>
            <a:pPr marL="0" indent="0">
              <a:buNone/>
            </a:pPr>
            <a:r>
              <a:rPr lang="ru-RU" dirty="0"/>
              <a:t>-20,-60,-10, 30, 60, 70, -10,</a:t>
            </a:r>
          </a:p>
          <a:p>
            <a:pPr marL="0" indent="0">
              <a:buNone/>
            </a:pPr>
            <a:r>
              <a:rPr lang="ru-RU" dirty="0"/>
              <a:t>-30,-120, -100, -80, 20, 40, -60,</a:t>
            </a:r>
          </a:p>
          <a:p>
            <a:pPr marL="0" indent="0">
              <a:buNone/>
            </a:pPr>
            <a:r>
              <a:rPr lang="ru-RU" dirty="0"/>
              <a:t>-10, 20, 30, -80, 60, 70</a:t>
            </a:r>
          </a:p>
          <a:p>
            <a:r>
              <a:rPr lang="ru-RU" dirty="0"/>
              <a:t>Построить статистическую функцию распределения</a:t>
            </a:r>
            <a:endParaRPr lang="en-US" dirty="0"/>
          </a:p>
          <a:p>
            <a:r>
              <a:rPr lang="ru-RU" dirty="0"/>
              <a:t>У кого хорошее решение? Какие ошибки типичны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552094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3189</TotalTime>
  <Words>4261</Words>
  <Application>Microsoft Macintosh PowerPoint</Application>
  <PresentationFormat>Экран (4:3)</PresentationFormat>
  <Paragraphs>412</Paragraphs>
  <Slides>77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7" baseType="lpstr">
      <vt:lpstr>AGaramond</vt:lpstr>
      <vt:lpstr>Arial</vt:lpstr>
      <vt:lpstr>Calibri</vt:lpstr>
      <vt:lpstr>Calibri Light</vt:lpstr>
      <vt:lpstr>Cambria Math</vt:lpstr>
      <vt:lpstr>CenturyGothic</vt:lpstr>
      <vt:lpstr>Consolas</vt:lpstr>
      <vt:lpstr>LucidaSansUnicode</vt:lpstr>
      <vt:lpstr>Roboto</vt:lpstr>
      <vt:lpstr>Тема Office</vt:lpstr>
      <vt:lpstr>Теория вероятностей</vt:lpstr>
      <vt:lpstr>Вероятность против статистики</vt:lpstr>
      <vt:lpstr>Литература</vt:lpstr>
      <vt:lpstr>Математическая статистика</vt:lpstr>
      <vt:lpstr>Типичные задачи статистики</vt:lpstr>
      <vt:lpstr>Простая статистическая совокупность</vt:lpstr>
      <vt:lpstr>Визуализация распределений</vt:lpstr>
      <vt:lpstr>Насколько взрывным является этот рост на самом деле?</vt:lpstr>
      <vt:lpstr>Тренировка</vt:lpstr>
      <vt:lpstr>Гистограмма</vt:lpstr>
      <vt:lpstr>Давайте посмотрим решение</vt:lpstr>
      <vt:lpstr>Построение статистической функции распределения</vt:lpstr>
      <vt:lpstr>Описательная статистика</vt:lpstr>
      <vt:lpstr>Мера центральности: среднее значение</vt:lpstr>
      <vt:lpstr>Другие меры центральности</vt:lpstr>
      <vt:lpstr>Какая мера лучше всего?</vt:lpstr>
      <vt:lpstr>Показатель отклонения: стандартное отклонение</vt:lpstr>
      <vt:lpstr>Интерпретация дисперсии (фондовый рынок)</vt:lpstr>
      <vt:lpstr>Интерпретация дисперсии (много моделей)</vt:lpstr>
      <vt:lpstr>Методы уменьшения дисперсии</vt:lpstr>
      <vt:lpstr>Распределение срока службы картриджей принтера</vt:lpstr>
      <vt:lpstr>Приближенные вычисления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Оценка мат.ожидания</vt:lpstr>
      <vt:lpstr>Оценка дисперсии</vt:lpstr>
      <vt:lpstr>Несмещенность дисперсии</vt:lpstr>
      <vt:lpstr>Несмещенная оценка дисперсии</vt:lpstr>
      <vt:lpstr>Доверительный интервал</vt:lpstr>
      <vt:lpstr>Нахождение доверительного интервала для мат.ожидания</vt:lpstr>
      <vt:lpstr>Пример нахождения доверительного интервала для мат.ожидания</vt:lpstr>
      <vt:lpstr>Доверительный интервал для дисперсии</vt:lpstr>
      <vt:lpstr>Доверительный интервал для дисперсии (2)</vt:lpstr>
      <vt:lpstr>Пример нахождения доверительного интервала для дисперсии</vt:lpstr>
      <vt:lpstr>Точные методы построения доверительных интервалов</vt:lpstr>
      <vt:lpstr>Доверительные интервалы для нормального закона</vt:lpstr>
      <vt:lpstr>Доверительные интервалы дла нормального закона</vt:lpstr>
      <vt:lpstr>Переход к величине T</vt:lpstr>
      <vt:lpstr>Пример расчетов интервала мат.ожидания Т-критерием</vt:lpstr>
      <vt:lpstr>Точный интервал для дисперсии</vt:lpstr>
      <vt:lpstr>Точный интервал для дисперсии (2)</vt:lpstr>
      <vt:lpstr>Пример расчетов интервала дисперсии V-критерием</vt:lpstr>
      <vt:lpstr>Оценка вероятности по частоте</vt:lpstr>
      <vt:lpstr>Доверительный интервал для вероятности</vt:lpstr>
      <vt:lpstr>Доверительный интервал для вероятности (2)</vt:lpstr>
      <vt:lpstr>Пример расчета дов.интервала для вероятности</vt:lpstr>
      <vt:lpstr>Доверительный интервал p для малого числа опытов</vt:lpstr>
      <vt:lpstr>Доверительный интервал p для малого числа опытов (2)</vt:lpstr>
      <vt:lpstr>Пример расчета дов.интервала для p для малого числа опытов</vt:lpstr>
      <vt:lpstr>Расчет необходимого числа опытов</vt:lpstr>
      <vt:lpstr>Расчет необходимого числа опытов (2)</vt:lpstr>
      <vt:lpstr>Пример расчета числа опытов для малой вероятности </vt:lpstr>
      <vt:lpstr>Расчет числа опытов для нулевой частоты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Microsoft Office User</cp:lastModifiedBy>
  <cp:revision>167</cp:revision>
  <dcterms:created xsi:type="dcterms:W3CDTF">2020-08-04T19:25:01Z</dcterms:created>
  <dcterms:modified xsi:type="dcterms:W3CDTF">2023-10-19T14:13:03Z</dcterms:modified>
  <cp:category/>
</cp:coreProperties>
</file>